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9" r:id="rId1"/>
  </p:sldMasterIdLst>
  <p:sldIdLst>
    <p:sldId id="256" r:id="rId2"/>
    <p:sldId id="257" r:id="rId3"/>
    <p:sldId id="258" r:id="rId4"/>
    <p:sldId id="259" r:id="rId5"/>
    <p:sldId id="260" r:id="rId6"/>
    <p:sldId id="261" r:id="rId7"/>
    <p:sldId id="262" r:id="rId8"/>
    <p:sldId id="263" r:id="rId9"/>
    <p:sldId id="264" r:id="rId10"/>
    <p:sldId id="26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76"/>
    <p:restoredTop sz="94668"/>
  </p:normalViewPr>
  <p:slideViewPr>
    <p:cSldViewPr snapToGrid="0">
      <p:cViewPr varScale="1">
        <p:scale>
          <a:sx n="140" d="100"/>
          <a:sy n="140" d="100"/>
        </p:scale>
        <p:origin x="1024"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svg>
</file>

<file path=ppt/media/image4.jpeg>
</file>

<file path=ppt/media/image5.jpg>
</file>

<file path=ppt/media/image6.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28067387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04F64B-BAFB-6243-A439-6191D3D07C2E}" type="datetimeFigureOut">
              <a:rPr lang="en-US" smtClean="0"/>
              <a:t>2/12/24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2639467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849812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3124972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22576337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104F64B-BAFB-6243-A439-6191D3D07C2E}" type="datetimeFigureOut">
              <a:rPr lang="en-US" smtClean="0"/>
              <a:t>2/12/24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31066191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5104F64B-BAFB-6243-A439-6191D3D07C2E}" type="datetimeFigureOut">
              <a:rPr lang="en-US" smtClean="0"/>
              <a:t>2/12/24</a:t>
            </a:fld>
            <a:endParaRPr lang="en-US"/>
          </a:p>
        </p:txBody>
      </p:sp>
      <p:sp>
        <p:nvSpPr>
          <p:cNvPr id="8" name="Footer Placeholder 7"/>
          <p:cNvSpPr>
            <a:spLocks noGrp="1"/>
          </p:cNvSpPr>
          <p:nvPr>
            <p:ph type="ftr" sz="quarter" idx="11"/>
          </p:nvPr>
        </p:nvSpPr>
        <p:spPr>
          <a:xfrm>
            <a:off x="561111" y="6391838"/>
            <a:ext cx="3644282" cy="304801"/>
          </a:xfrm>
        </p:spPr>
        <p:txBody>
          <a:bodyPr/>
          <a:lstStyle/>
          <a:p>
            <a:endParaRPr lang="en-US"/>
          </a:p>
        </p:txBody>
      </p:sp>
      <p:sp>
        <p:nvSpPr>
          <p:cNvPr id="9" name="Slide Number Placeholder 8"/>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11110680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40052056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1656787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8303608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104F64B-BAFB-6243-A439-6191D3D07C2E}" type="datetimeFigureOut">
              <a:rPr lang="en-US" smtClean="0"/>
              <a:t>2/12/24</a:t>
            </a:fld>
            <a:endParaRPr lang="en-US"/>
          </a:p>
        </p:txBody>
      </p:sp>
      <p:sp>
        <p:nvSpPr>
          <p:cNvPr id="5" name="Footer Placeholder 4"/>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28509021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104F64B-BAFB-6243-A439-6191D3D07C2E}" type="datetimeFigureOut">
              <a:rPr lang="en-US" smtClean="0"/>
              <a:t>2/12/24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253951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104F64B-BAFB-6243-A439-6191D3D07C2E}" type="datetimeFigureOut">
              <a:rPr lang="en-US" smtClean="0"/>
              <a:t>2/12/24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38001763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104F64B-BAFB-6243-A439-6191D3D07C2E}" type="datetimeFigureOut">
              <a:rPr lang="en-US" smtClean="0"/>
              <a:t>2/12/24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30048479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04F64B-BAFB-6243-A439-6191D3D07C2E}" type="datetimeFigureOut">
              <a:rPr lang="en-US" smtClean="0"/>
              <a:t>2/12/24</a:t>
            </a:fld>
            <a:endParaRPr lang="en-US"/>
          </a:p>
        </p:txBody>
      </p:sp>
      <p:sp>
        <p:nvSpPr>
          <p:cNvPr id="3" name="Footer Placeholder 2"/>
          <p:cNvSpPr>
            <a:spLocks noGrp="1"/>
          </p:cNvSpPr>
          <p:nvPr>
            <p:ph type="ftr" sz="quarter" idx="11"/>
          </p:nvPr>
        </p:nvSpPr>
        <p:spPr/>
        <p:txBody>
          <a:bodyPr/>
          <a:lstStyle/>
          <a:p>
            <a:endParaRPr 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4940021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04F64B-BAFB-6243-A439-6191D3D07C2E}" type="datetimeFigureOut">
              <a:rPr lang="en-US" smtClean="0"/>
              <a:t>2/12/24</a:t>
            </a:fld>
            <a:endParaRPr lang="en-US"/>
          </a:p>
        </p:txBody>
      </p:sp>
      <p:sp>
        <p:nvSpPr>
          <p:cNvPr id="6" name="Footer Placeholder 5"/>
          <p:cNvSpPr>
            <a:spLocks noGrp="1"/>
          </p:cNvSpPr>
          <p:nvPr>
            <p:ph type="ftr" sz="quarter" idx="11"/>
          </p:nvPr>
        </p:nvSpPr>
        <p:spPr/>
        <p:txBody>
          <a:bodyPr/>
          <a:lstStyle/>
          <a:p>
            <a:endParaRPr 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9577680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104F64B-BAFB-6243-A439-6191D3D07C2E}" type="datetimeFigureOut">
              <a:rPr lang="en-US" smtClean="0"/>
              <a:t>2/12/24</a:t>
            </a:fld>
            <a:endParaRPr lang="en-US"/>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CA7F6BB5-21F7-7046-BDB7-85535C23A1CF}" type="slidenum">
              <a:rPr lang="en-US" smtClean="0"/>
              <a:t>‹#›</a:t>
            </a:fld>
            <a:endParaRPr lang="en-US"/>
          </a:p>
        </p:txBody>
      </p:sp>
    </p:spTree>
    <p:extLst>
      <p:ext uri="{BB962C8B-B14F-4D97-AF65-F5344CB8AC3E}">
        <p14:creationId xmlns:p14="http://schemas.microsoft.com/office/powerpoint/2010/main" val="40230114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5104F64B-BAFB-6243-A439-6191D3D07C2E}" type="datetimeFigureOut">
              <a:rPr lang="en-US" smtClean="0"/>
              <a:t>2/12/24</a:t>
            </a:fld>
            <a:endParaRPr 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CA7F6BB5-21F7-7046-BDB7-85535C23A1CF}" type="slidenum">
              <a:rPr lang="en-US" smtClean="0"/>
              <a:t>‹#›</a:t>
            </a:fld>
            <a:endParaRPr lang="en-US"/>
          </a:p>
        </p:txBody>
      </p:sp>
    </p:spTree>
    <p:extLst>
      <p:ext uri="{BB962C8B-B14F-4D97-AF65-F5344CB8AC3E}">
        <p14:creationId xmlns:p14="http://schemas.microsoft.com/office/powerpoint/2010/main" val="1615075991"/>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 id="2147483856"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bls.gov/ooh/computer-and-information-technology/home.htm"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Freeform 5">
            <a:extLst>
              <a:ext uri="{FF2B5EF4-FFF2-40B4-BE49-F238E27FC236}">
                <a16:creationId xmlns:a16="http://schemas.microsoft.com/office/drawing/2014/main" id="{4E212B76-74CB-461F-90A3-EF4F2397A8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tx1"/>
          </a:solidFill>
          <a:ln>
            <a:noFill/>
          </a:ln>
        </p:spPr>
        <p:txBody>
          <a:bodyPr/>
          <a:lstStyle/>
          <a:p>
            <a:endParaRPr lang="en-US"/>
          </a:p>
        </p:txBody>
      </p:sp>
      <p:sp>
        <p:nvSpPr>
          <p:cNvPr id="2" name="Title 1">
            <a:extLst>
              <a:ext uri="{FF2B5EF4-FFF2-40B4-BE49-F238E27FC236}">
                <a16:creationId xmlns:a16="http://schemas.microsoft.com/office/drawing/2014/main" id="{FA197F01-A763-8AF6-322D-361836C0AD62}"/>
              </a:ext>
            </a:extLst>
          </p:cNvPr>
          <p:cNvSpPr>
            <a:spLocks noGrp="1"/>
          </p:cNvSpPr>
          <p:nvPr>
            <p:ph type="ctrTitle"/>
          </p:nvPr>
        </p:nvSpPr>
        <p:spPr>
          <a:xfrm>
            <a:off x="5917261" y="2603582"/>
            <a:ext cx="4798142" cy="1396917"/>
          </a:xfrm>
        </p:spPr>
        <p:txBody>
          <a:bodyPr>
            <a:normAutofit/>
          </a:bodyPr>
          <a:lstStyle/>
          <a:p>
            <a:pPr>
              <a:lnSpc>
                <a:spcPct val="90000"/>
              </a:lnSpc>
            </a:pPr>
            <a:r>
              <a:rPr lang="en-US" sz="4200" dirty="0">
                <a:solidFill>
                  <a:srgbClr val="EBEBEB"/>
                </a:solidFill>
              </a:rPr>
              <a:t>The Magical World of Data</a:t>
            </a:r>
          </a:p>
        </p:txBody>
      </p:sp>
      <p:sp>
        <p:nvSpPr>
          <p:cNvPr id="11" name="Rectangle 10">
            <a:extLst>
              <a:ext uri="{FF2B5EF4-FFF2-40B4-BE49-F238E27FC236}">
                <a16:creationId xmlns:a16="http://schemas.microsoft.com/office/drawing/2014/main" id="{81E746D0-4B37-4869-B2EF-79D5F0FFFB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6" name="Graphic 5" descr="Database">
            <a:extLst>
              <a:ext uri="{FF2B5EF4-FFF2-40B4-BE49-F238E27FC236}">
                <a16:creationId xmlns:a16="http://schemas.microsoft.com/office/drawing/2014/main" id="{0E320BB1-E1CA-7FDA-F2CC-11FBDC1801C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88503" y="1113063"/>
            <a:ext cx="4628758" cy="4628758"/>
          </a:xfrm>
          <a:prstGeom prst="roundRect">
            <a:avLst>
              <a:gd name="adj" fmla="val 1858"/>
            </a:avLst>
          </a:prstGeom>
          <a:effectLst>
            <a:outerShdw blurRad="50800" dist="50800" dir="5400000" algn="tl" rotWithShape="0">
              <a:srgbClr val="000000">
                <a:alpha val="43000"/>
              </a:srgbClr>
            </a:outerShdw>
          </a:effectLst>
        </p:spPr>
      </p:pic>
    </p:spTree>
    <p:extLst>
      <p:ext uri="{BB962C8B-B14F-4D97-AF65-F5344CB8AC3E}">
        <p14:creationId xmlns:p14="http://schemas.microsoft.com/office/powerpoint/2010/main" val="4073236342"/>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par>
                                <p:cTn id="8" presetID="10" presetClass="entr" presetSubtype="0" fill="hold" nodeType="withEffect">
                                  <p:stCondLst>
                                    <p:cond delay="500"/>
                                  </p:stCondLst>
                                  <p:iterate>
                                    <p:tmPct val="10000"/>
                                  </p:iterate>
                                  <p:childTnLst>
                                    <p:set>
                                      <p:cBhvr>
                                        <p:cTn id="9" dur="1" fill="hold">
                                          <p:stCondLst>
                                            <p:cond delay="0"/>
                                          </p:stCondLst>
                                        </p:cTn>
                                        <p:tgtEl>
                                          <p:spTgt spid="6"/>
                                        </p:tgtEl>
                                        <p:attrNameLst>
                                          <p:attrName>style.visibility</p:attrName>
                                        </p:attrNameLst>
                                      </p:cBhvr>
                                      <p:to>
                                        <p:strVal val="visible"/>
                                      </p:to>
                                    </p:set>
                                    <p:animEffect transition="in" filter="fade">
                                      <p:cBhvr>
                                        <p:cTn id="10"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051C2-3794-FBF1-AC04-BEF6B3BA9630}"/>
              </a:ext>
            </a:extLst>
          </p:cNvPr>
          <p:cNvSpPr>
            <a:spLocks noGrp="1"/>
          </p:cNvSpPr>
          <p:nvPr>
            <p:ph type="title"/>
          </p:nvPr>
        </p:nvSpPr>
        <p:spPr>
          <a:xfrm>
            <a:off x="4810171" y="913283"/>
            <a:ext cx="2571657" cy="706964"/>
          </a:xfrm>
        </p:spPr>
        <p:txBody>
          <a:bodyPr/>
          <a:lstStyle/>
          <a:p>
            <a:r>
              <a:rPr lang="en-US" dirty="0"/>
              <a:t>Thank you!</a:t>
            </a:r>
          </a:p>
        </p:txBody>
      </p:sp>
      <p:sp>
        <p:nvSpPr>
          <p:cNvPr id="3" name="Content Placeholder 2">
            <a:extLst>
              <a:ext uri="{FF2B5EF4-FFF2-40B4-BE49-F238E27FC236}">
                <a16:creationId xmlns:a16="http://schemas.microsoft.com/office/drawing/2014/main" id="{7144C75A-6A94-01F6-8648-9F67CCF24264}"/>
              </a:ext>
            </a:extLst>
          </p:cNvPr>
          <p:cNvSpPr>
            <a:spLocks noGrp="1"/>
          </p:cNvSpPr>
          <p:nvPr>
            <p:ph idx="1"/>
          </p:nvPr>
        </p:nvSpPr>
        <p:spPr>
          <a:xfrm>
            <a:off x="5171288" y="3586912"/>
            <a:ext cx="1849421" cy="476131"/>
          </a:xfrm>
        </p:spPr>
        <p:txBody>
          <a:bodyPr>
            <a:normAutofit/>
          </a:bodyPr>
          <a:lstStyle/>
          <a:p>
            <a:pPr marL="0" indent="0">
              <a:buNone/>
            </a:pPr>
            <a:r>
              <a:rPr lang="en-US" sz="2400" dirty="0"/>
              <a:t>Questions?</a:t>
            </a:r>
          </a:p>
        </p:txBody>
      </p:sp>
    </p:spTree>
    <p:extLst>
      <p:ext uri="{BB962C8B-B14F-4D97-AF65-F5344CB8AC3E}">
        <p14:creationId xmlns:p14="http://schemas.microsoft.com/office/powerpoint/2010/main" val="4157953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DEFF33-DD0B-083A-D0BE-D66152F68EDD}"/>
              </a:ext>
            </a:extLst>
          </p:cNvPr>
          <p:cNvSpPr>
            <a:spLocks noGrp="1"/>
          </p:cNvSpPr>
          <p:nvPr>
            <p:ph type="title"/>
          </p:nvPr>
        </p:nvSpPr>
        <p:spPr>
          <a:xfrm>
            <a:off x="3616915" y="918804"/>
            <a:ext cx="4923922" cy="706964"/>
          </a:xfrm>
        </p:spPr>
        <p:txBody>
          <a:bodyPr>
            <a:normAutofit/>
          </a:bodyPr>
          <a:lstStyle/>
          <a:p>
            <a:r>
              <a:rPr lang="en-US" dirty="0"/>
              <a:t>Hello! I’m Mary Welsh</a:t>
            </a:r>
          </a:p>
        </p:txBody>
      </p:sp>
      <p:sp>
        <p:nvSpPr>
          <p:cNvPr id="3" name="Content Placeholder 2">
            <a:extLst>
              <a:ext uri="{FF2B5EF4-FFF2-40B4-BE49-F238E27FC236}">
                <a16:creationId xmlns:a16="http://schemas.microsoft.com/office/drawing/2014/main" id="{041A9A72-644A-6E3B-6D0E-F61BFFF45C58}"/>
              </a:ext>
            </a:extLst>
          </p:cNvPr>
          <p:cNvSpPr>
            <a:spLocks noGrp="1"/>
          </p:cNvSpPr>
          <p:nvPr>
            <p:ph idx="1"/>
          </p:nvPr>
        </p:nvSpPr>
        <p:spPr>
          <a:xfrm>
            <a:off x="723441" y="2428841"/>
            <a:ext cx="5122555" cy="3416300"/>
          </a:xfrm>
        </p:spPr>
        <p:txBody>
          <a:bodyPr anchor="ctr">
            <a:normAutofit/>
          </a:bodyPr>
          <a:lstStyle/>
          <a:p>
            <a:pPr marL="0" indent="0">
              <a:lnSpc>
                <a:spcPct val="90000"/>
              </a:lnSpc>
              <a:buNone/>
            </a:pPr>
            <a:r>
              <a:rPr lang="en-US" b="1" dirty="0"/>
              <a:t>About me</a:t>
            </a:r>
          </a:p>
          <a:p>
            <a:pPr>
              <a:lnSpc>
                <a:spcPct val="90000"/>
              </a:lnSpc>
            </a:pPr>
            <a:r>
              <a:rPr lang="en-US" sz="1500" dirty="0"/>
              <a:t>Data Engineer at Adobe</a:t>
            </a:r>
          </a:p>
          <a:p>
            <a:pPr>
              <a:lnSpc>
                <a:spcPct val="90000"/>
              </a:lnSpc>
            </a:pPr>
            <a:r>
              <a:rPr lang="en-US" sz="1500" dirty="0"/>
              <a:t>Adobe Lehi Women in Tech Club Lead</a:t>
            </a:r>
          </a:p>
          <a:p>
            <a:pPr>
              <a:lnSpc>
                <a:spcPct val="90000"/>
              </a:lnSpc>
            </a:pPr>
            <a:r>
              <a:rPr lang="en-US" sz="1500" dirty="0"/>
              <a:t>Worked in tech for over 15 years</a:t>
            </a:r>
          </a:p>
          <a:p>
            <a:pPr>
              <a:lnSpc>
                <a:spcPct val="90000"/>
              </a:lnSpc>
            </a:pPr>
            <a:r>
              <a:rPr lang="en-US" sz="1500" dirty="0"/>
              <a:t>BS Mathematics, Computer Science Minor from UVU, 2012</a:t>
            </a:r>
          </a:p>
          <a:p>
            <a:pPr>
              <a:lnSpc>
                <a:spcPct val="90000"/>
              </a:lnSpc>
            </a:pPr>
            <a:r>
              <a:rPr lang="en-US" sz="1500" dirty="0"/>
              <a:t>Data/database nerd</a:t>
            </a:r>
          </a:p>
          <a:p>
            <a:pPr>
              <a:lnSpc>
                <a:spcPct val="90000"/>
              </a:lnSpc>
            </a:pPr>
            <a:r>
              <a:rPr lang="en-US" sz="1500" dirty="0"/>
              <a:t>Husband, one 19-month-old daughter, 2 lab mix dogs</a:t>
            </a:r>
          </a:p>
        </p:txBody>
      </p:sp>
      <p:pic>
        <p:nvPicPr>
          <p:cNvPr id="7" name="Picture 6">
            <a:extLst>
              <a:ext uri="{FF2B5EF4-FFF2-40B4-BE49-F238E27FC236}">
                <a16:creationId xmlns:a16="http://schemas.microsoft.com/office/drawing/2014/main" id="{B3A24507-819F-E96A-5E42-5614E3F2C9C0}"/>
              </a:ext>
              <a:ext uri="{C183D7F6-B498-43B3-948B-1728B52AA6E4}">
                <adec:decorative xmlns:adec="http://schemas.microsoft.com/office/drawing/2017/decorative" val="0"/>
              </a:ext>
            </a:extLst>
          </p:cNvPr>
          <p:cNvPicPr>
            <a:picLocks noChangeAspect="1"/>
          </p:cNvPicPr>
          <p:nvPr/>
        </p:nvPicPr>
        <p:blipFill>
          <a:blip r:embed="rId2"/>
          <a:stretch>
            <a:fillRect/>
          </a:stretch>
        </p:blipFill>
        <p:spPr>
          <a:xfrm>
            <a:off x="6078876" y="2775950"/>
            <a:ext cx="2047331" cy="3067163"/>
          </a:xfrm>
          <a:prstGeom prst="roundRect">
            <a:avLst>
              <a:gd name="adj" fmla="val 1858"/>
            </a:avLst>
          </a:prstGeom>
          <a:effectLst/>
        </p:spPr>
      </p:pic>
      <p:pic>
        <p:nvPicPr>
          <p:cNvPr id="9" name="Picture 8" descr="A person and person with a baby and dogs&#10;&#10;Description automatically generated">
            <a:extLst>
              <a:ext uri="{FF2B5EF4-FFF2-40B4-BE49-F238E27FC236}">
                <a16:creationId xmlns:a16="http://schemas.microsoft.com/office/drawing/2014/main" id="{CEB54A6E-CE34-453A-739A-658ECABD1854}"/>
              </a:ext>
            </a:extLst>
          </p:cNvPr>
          <p:cNvPicPr>
            <a:picLocks noChangeAspect="1"/>
          </p:cNvPicPr>
          <p:nvPr/>
        </p:nvPicPr>
        <p:blipFill rotWithShape="1">
          <a:blip r:embed="rId3"/>
          <a:srcRect l="12123" t="21371" r="5795"/>
          <a:stretch/>
        </p:blipFill>
        <p:spPr>
          <a:xfrm>
            <a:off x="8576368" y="2775951"/>
            <a:ext cx="2137241" cy="3067163"/>
          </a:xfrm>
          <a:prstGeom prst="roundRect">
            <a:avLst>
              <a:gd name="adj" fmla="val 1858"/>
            </a:avLst>
          </a:prstGeom>
          <a:effectLst/>
        </p:spPr>
      </p:pic>
    </p:spTree>
    <p:extLst>
      <p:ext uri="{BB962C8B-B14F-4D97-AF65-F5344CB8AC3E}">
        <p14:creationId xmlns:p14="http://schemas.microsoft.com/office/powerpoint/2010/main" val="1818325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33D67-6C9C-4006-4BC8-5962807C2AFC}"/>
              </a:ext>
            </a:extLst>
          </p:cNvPr>
          <p:cNvSpPr>
            <a:spLocks noGrp="1"/>
          </p:cNvSpPr>
          <p:nvPr>
            <p:ph type="title"/>
          </p:nvPr>
        </p:nvSpPr>
        <p:spPr>
          <a:xfrm>
            <a:off x="3290197" y="918804"/>
            <a:ext cx="5611606" cy="706964"/>
          </a:xfrm>
        </p:spPr>
        <p:txBody>
          <a:bodyPr/>
          <a:lstStyle/>
          <a:p>
            <a:r>
              <a:rPr lang="en-US" dirty="0"/>
              <a:t>My Career Path Timeline</a:t>
            </a:r>
          </a:p>
        </p:txBody>
      </p:sp>
      <p:pic>
        <p:nvPicPr>
          <p:cNvPr id="4" name="Picture 3">
            <a:extLst>
              <a:ext uri="{FF2B5EF4-FFF2-40B4-BE49-F238E27FC236}">
                <a16:creationId xmlns:a16="http://schemas.microsoft.com/office/drawing/2014/main" id="{02166E4F-B5BA-17C4-2372-B95946FBF52E}"/>
              </a:ext>
            </a:extLst>
          </p:cNvPr>
          <p:cNvPicPr>
            <a:picLocks noChangeAspect="1"/>
          </p:cNvPicPr>
          <p:nvPr/>
        </p:nvPicPr>
        <p:blipFill rotWithShape="1">
          <a:blip r:embed="rId2"/>
          <a:srcRect b="23591"/>
          <a:stretch/>
        </p:blipFill>
        <p:spPr>
          <a:xfrm>
            <a:off x="465752" y="3092521"/>
            <a:ext cx="11287884" cy="2291136"/>
          </a:xfrm>
          <a:prstGeom prst="rect">
            <a:avLst/>
          </a:prstGeom>
        </p:spPr>
      </p:pic>
    </p:spTree>
    <p:extLst>
      <p:ext uri="{BB962C8B-B14F-4D97-AF65-F5344CB8AC3E}">
        <p14:creationId xmlns:p14="http://schemas.microsoft.com/office/powerpoint/2010/main" val="25585086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C534E4-4325-A5C6-104A-357AB8D938F1}"/>
              </a:ext>
            </a:extLst>
          </p:cNvPr>
          <p:cNvSpPr>
            <a:spLocks noGrp="1"/>
          </p:cNvSpPr>
          <p:nvPr>
            <p:ph type="title"/>
          </p:nvPr>
        </p:nvSpPr>
        <p:spPr>
          <a:xfrm>
            <a:off x="4227455" y="802370"/>
            <a:ext cx="3737086" cy="706964"/>
          </a:xfrm>
        </p:spPr>
        <p:txBody>
          <a:bodyPr/>
          <a:lstStyle/>
          <a:p>
            <a:r>
              <a:rPr lang="en-US" dirty="0"/>
              <a:t>Web Developer</a:t>
            </a:r>
          </a:p>
        </p:txBody>
      </p:sp>
      <p:sp>
        <p:nvSpPr>
          <p:cNvPr id="3" name="Content Placeholder 2">
            <a:extLst>
              <a:ext uri="{FF2B5EF4-FFF2-40B4-BE49-F238E27FC236}">
                <a16:creationId xmlns:a16="http://schemas.microsoft.com/office/drawing/2014/main" id="{FDDD23B2-9A22-F9E1-B823-2913A6624C06}"/>
              </a:ext>
            </a:extLst>
          </p:cNvPr>
          <p:cNvSpPr>
            <a:spLocks noGrp="1"/>
          </p:cNvSpPr>
          <p:nvPr>
            <p:ph idx="1"/>
          </p:nvPr>
        </p:nvSpPr>
        <p:spPr>
          <a:xfrm>
            <a:off x="4408025" y="2468032"/>
            <a:ext cx="3375949" cy="3416300"/>
          </a:xfrm>
        </p:spPr>
        <p:txBody>
          <a:bodyPr/>
          <a:lstStyle/>
          <a:p>
            <a:pPr marL="0" indent="0">
              <a:buNone/>
            </a:pPr>
            <a:r>
              <a:rPr lang="en-US" b="1" dirty="0"/>
              <a:t>Skills used/learned</a:t>
            </a:r>
          </a:p>
          <a:p>
            <a:r>
              <a:rPr lang="en-US" dirty="0"/>
              <a:t>HTML</a:t>
            </a:r>
          </a:p>
          <a:p>
            <a:r>
              <a:rPr lang="en-US" dirty="0"/>
              <a:t>CSS</a:t>
            </a:r>
          </a:p>
          <a:p>
            <a:r>
              <a:rPr lang="en-US" dirty="0"/>
              <a:t>PHP</a:t>
            </a:r>
          </a:p>
          <a:p>
            <a:r>
              <a:rPr lang="en-US" dirty="0"/>
              <a:t>JavaScript</a:t>
            </a:r>
          </a:p>
          <a:p>
            <a:r>
              <a:rPr lang="en-US" dirty="0"/>
              <a:t>MySQL</a:t>
            </a:r>
          </a:p>
          <a:p>
            <a:r>
              <a:rPr lang="en-US" dirty="0"/>
              <a:t>Various frameworks (jQuery, Symfony, Zend)</a:t>
            </a:r>
          </a:p>
        </p:txBody>
      </p:sp>
      <p:sp>
        <p:nvSpPr>
          <p:cNvPr id="4" name="Content Placeholder 2">
            <a:extLst>
              <a:ext uri="{FF2B5EF4-FFF2-40B4-BE49-F238E27FC236}">
                <a16:creationId xmlns:a16="http://schemas.microsoft.com/office/drawing/2014/main" id="{BF89B7EE-7200-8375-DB2E-CD5A9FA41C0F}"/>
              </a:ext>
            </a:extLst>
          </p:cNvPr>
          <p:cNvSpPr txBox="1">
            <a:spLocks/>
          </p:cNvSpPr>
          <p:nvPr/>
        </p:nvSpPr>
        <p:spPr>
          <a:xfrm>
            <a:off x="660699" y="2468032"/>
            <a:ext cx="3375949" cy="3416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did</a:t>
            </a:r>
          </a:p>
          <a:p>
            <a:r>
              <a:rPr lang="en-US" dirty="0"/>
              <a:t>Created, updated, maintained, and documented various university departments' web applications and websites </a:t>
            </a:r>
          </a:p>
        </p:txBody>
      </p:sp>
      <p:sp>
        <p:nvSpPr>
          <p:cNvPr id="6" name="Content Placeholder 2">
            <a:extLst>
              <a:ext uri="{FF2B5EF4-FFF2-40B4-BE49-F238E27FC236}">
                <a16:creationId xmlns:a16="http://schemas.microsoft.com/office/drawing/2014/main" id="{AB801E5A-B0BB-90F8-D81F-C62CDB2B9980}"/>
              </a:ext>
            </a:extLst>
          </p:cNvPr>
          <p:cNvSpPr txBox="1">
            <a:spLocks/>
          </p:cNvSpPr>
          <p:nvPr/>
        </p:nvSpPr>
        <p:spPr>
          <a:xfrm>
            <a:off x="7989425" y="2468032"/>
            <a:ext cx="3375949" cy="3416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enjoyed about it</a:t>
            </a:r>
          </a:p>
          <a:p>
            <a:r>
              <a:rPr lang="en-US" dirty="0"/>
              <a:t>Visual aspect of web development, especially front end</a:t>
            </a:r>
          </a:p>
          <a:p>
            <a:r>
              <a:rPr lang="en-US" dirty="0"/>
              <a:t>Databases!</a:t>
            </a:r>
          </a:p>
          <a:p>
            <a:pPr marL="0" indent="0">
              <a:buNone/>
            </a:pPr>
            <a:r>
              <a:rPr lang="en-US" b="1" dirty="0"/>
              <a:t>Dislikes</a:t>
            </a:r>
          </a:p>
          <a:p>
            <a:r>
              <a:rPr lang="en-US" dirty="0"/>
              <a:t>PHP</a:t>
            </a:r>
          </a:p>
          <a:p>
            <a:r>
              <a:rPr lang="en-US" dirty="0"/>
              <a:t>Frameworks were confusing and clunky</a:t>
            </a:r>
          </a:p>
          <a:p>
            <a:pPr marL="0" indent="0">
              <a:buNone/>
            </a:pPr>
            <a:endParaRPr lang="en-US" b="1" dirty="0"/>
          </a:p>
        </p:txBody>
      </p:sp>
      <p:sp>
        <p:nvSpPr>
          <p:cNvPr id="8" name="TextBox 7">
            <a:extLst>
              <a:ext uri="{FF2B5EF4-FFF2-40B4-BE49-F238E27FC236}">
                <a16:creationId xmlns:a16="http://schemas.microsoft.com/office/drawing/2014/main" id="{6ABE368C-1401-9787-C571-FD8715FC5A35}"/>
              </a:ext>
            </a:extLst>
          </p:cNvPr>
          <p:cNvSpPr txBox="1"/>
          <p:nvPr/>
        </p:nvSpPr>
        <p:spPr>
          <a:xfrm>
            <a:off x="4912821" y="1509334"/>
            <a:ext cx="2366353" cy="369332"/>
          </a:xfrm>
          <a:prstGeom prst="rect">
            <a:avLst/>
          </a:prstGeom>
          <a:noFill/>
        </p:spPr>
        <p:txBody>
          <a:bodyPr wrap="none" rtlCol="0">
            <a:spAutoFit/>
          </a:bodyPr>
          <a:lstStyle/>
          <a:p>
            <a:r>
              <a:rPr lang="en-US" dirty="0">
                <a:solidFill>
                  <a:schemeClr val="bg1"/>
                </a:solidFill>
              </a:rPr>
              <a:t>Front End/Back End</a:t>
            </a:r>
          </a:p>
        </p:txBody>
      </p:sp>
      <p:sp>
        <p:nvSpPr>
          <p:cNvPr id="5" name="TextBox 4">
            <a:extLst>
              <a:ext uri="{FF2B5EF4-FFF2-40B4-BE49-F238E27FC236}">
                <a16:creationId xmlns:a16="http://schemas.microsoft.com/office/drawing/2014/main" id="{738992FC-B993-1C25-EA0A-3FBA8C9E9694}"/>
              </a:ext>
            </a:extLst>
          </p:cNvPr>
          <p:cNvSpPr txBox="1"/>
          <p:nvPr/>
        </p:nvSpPr>
        <p:spPr>
          <a:xfrm>
            <a:off x="660699" y="5987849"/>
            <a:ext cx="3102131" cy="646331"/>
          </a:xfrm>
          <a:prstGeom prst="rect">
            <a:avLst/>
          </a:prstGeom>
          <a:noFill/>
        </p:spPr>
        <p:txBody>
          <a:bodyPr wrap="none" rtlCol="0">
            <a:spAutoFit/>
          </a:bodyPr>
          <a:lstStyle/>
          <a:p>
            <a:r>
              <a:rPr lang="en-US" b="1" dirty="0"/>
              <a:t>Salary range: </a:t>
            </a:r>
            <a:r>
              <a:rPr lang="en-US" dirty="0"/>
              <a:t>$40k – $120k</a:t>
            </a:r>
          </a:p>
          <a:p>
            <a:r>
              <a:rPr lang="en-US" b="1" dirty="0"/>
              <a:t>Utah average:</a:t>
            </a:r>
            <a:r>
              <a:rPr lang="en-US" dirty="0"/>
              <a:t> $70k</a:t>
            </a:r>
          </a:p>
        </p:txBody>
      </p:sp>
    </p:spTree>
    <p:extLst>
      <p:ext uri="{BB962C8B-B14F-4D97-AF65-F5344CB8AC3E}">
        <p14:creationId xmlns:p14="http://schemas.microsoft.com/office/powerpoint/2010/main" val="17159722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A929E-12F2-2405-7B11-0E8C000B868C}"/>
              </a:ext>
            </a:extLst>
          </p:cNvPr>
          <p:cNvSpPr>
            <a:spLocks noGrp="1"/>
          </p:cNvSpPr>
          <p:nvPr>
            <p:ph type="title"/>
          </p:nvPr>
        </p:nvSpPr>
        <p:spPr>
          <a:xfrm>
            <a:off x="3190717" y="801210"/>
            <a:ext cx="5810564" cy="706964"/>
          </a:xfrm>
        </p:spPr>
        <p:txBody>
          <a:bodyPr/>
          <a:lstStyle/>
          <a:p>
            <a:r>
              <a:rPr lang="en-US" dirty="0"/>
              <a:t>Database Engineer (DBE)</a:t>
            </a:r>
          </a:p>
        </p:txBody>
      </p:sp>
      <p:sp>
        <p:nvSpPr>
          <p:cNvPr id="4" name="Content Placeholder 2">
            <a:extLst>
              <a:ext uri="{FF2B5EF4-FFF2-40B4-BE49-F238E27FC236}">
                <a16:creationId xmlns:a16="http://schemas.microsoft.com/office/drawing/2014/main" id="{20A07C25-AACF-4D23-F451-9E806F9A532A}"/>
              </a:ext>
            </a:extLst>
          </p:cNvPr>
          <p:cNvSpPr txBox="1">
            <a:spLocks/>
          </p:cNvSpPr>
          <p:nvPr/>
        </p:nvSpPr>
        <p:spPr>
          <a:xfrm>
            <a:off x="4408025" y="2468032"/>
            <a:ext cx="3375949" cy="3416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Skills used/learned</a:t>
            </a:r>
          </a:p>
          <a:p>
            <a:r>
              <a:rPr lang="en-US" dirty="0"/>
              <a:t>SQL (MS SQL, Oracle)</a:t>
            </a:r>
          </a:p>
          <a:p>
            <a:r>
              <a:rPr lang="en-US" dirty="0"/>
              <a:t>MongoDB</a:t>
            </a:r>
          </a:p>
          <a:p>
            <a:r>
              <a:rPr lang="en-US" dirty="0"/>
              <a:t>Python</a:t>
            </a:r>
          </a:p>
          <a:p>
            <a:r>
              <a:rPr lang="en-US" dirty="0"/>
              <a:t>AWS console for RDS</a:t>
            </a:r>
          </a:p>
          <a:p>
            <a:r>
              <a:rPr lang="en-US" dirty="0"/>
              <a:t>Oracle consoles</a:t>
            </a:r>
          </a:p>
        </p:txBody>
      </p:sp>
      <p:sp>
        <p:nvSpPr>
          <p:cNvPr id="5" name="Content Placeholder 2">
            <a:extLst>
              <a:ext uri="{FF2B5EF4-FFF2-40B4-BE49-F238E27FC236}">
                <a16:creationId xmlns:a16="http://schemas.microsoft.com/office/drawing/2014/main" id="{A5A8B100-A2D8-2E07-D3AC-E347CA1E245F}"/>
              </a:ext>
            </a:extLst>
          </p:cNvPr>
          <p:cNvSpPr txBox="1">
            <a:spLocks/>
          </p:cNvSpPr>
          <p:nvPr/>
        </p:nvSpPr>
        <p:spPr>
          <a:xfrm>
            <a:off x="660699" y="2468032"/>
            <a:ext cx="3375949" cy="3416300"/>
          </a:xfrm>
          <a:prstGeom prst="rect">
            <a:avLst/>
          </a:prstGeom>
        </p:spPr>
        <p:txBody>
          <a:bodyPr vert="horz" lIns="91440" tIns="45720" rIns="91440" bIns="45720" rtlCol="0">
            <a:normAutofit fontScale="850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sz="2100" b="1" dirty="0"/>
              <a:t>What I did</a:t>
            </a:r>
          </a:p>
          <a:p>
            <a:r>
              <a:rPr lang="en-US" b="0" i="0" dirty="0">
                <a:effectLst/>
                <a:latin typeface="-apple-system"/>
              </a:rPr>
              <a:t>Administered database environments for their respective users</a:t>
            </a:r>
            <a:endParaRPr lang="en-US" dirty="0"/>
          </a:p>
          <a:p>
            <a:r>
              <a:rPr lang="en-US" b="0" i="0" dirty="0">
                <a:effectLst/>
                <a:latin typeface="-apple-system"/>
              </a:rPr>
              <a:t>Reviewed, optimized, tested, and deployed database scripts and updates</a:t>
            </a:r>
            <a:endParaRPr lang="en-US" dirty="0"/>
          </a:p>
          <a:p>
            <a:r>
              <a:rPr lang="en-US" b="0" i="0" dirty="0">
                <a:effectLst/>
                <a:latin typeface="-apple-system"/>
              </a:rPr>
              <a:t>Developed internal applications and automations to facilitate everyday DBA tasks and report essential metrics</a:t>
            </a:r>
            <a:endParaRPr lang="en-US" dirty="0"/>
          </a:p>
          <a:p>
            <a:r>
              <a:rPr lang="en-US" b="0" i="0" dirty="0">
                <a:effectLst/>
                <a:latin typeface="-apple-system"/>
              </a:rPr>
              <a:t>Periodically provided on-call database support and maintenance after normal business hours</a:t>
            </a:r>
            <a:endParaRPr lang="en-US" dirty="0"/>
          </a:p>
        </p:txBody>
      </p:sp>
      <p:sp>
        <p:nvSpPr>
          <p:cNvPr id="6" name="Content Placeholder 2">
            <a:extLst>
              <a:ext uri="{FF2B5EF4-FFF2-40B4-BE49-F238E27FC236}">
                <a16:creationId xmlns:a16="http://schemas.microsoft.com/office/drawing/2014/main" id="{DB3363C3-3790-AE28-0287-F35BBE07AA26}"/>
              </a:ext>
            </a:extLst>
          </p:cNvPr>
          <p:cNvSpPr txBox="1">
            <a:spLocks/>
          </p:cNvSpPr>
          <p:nvPr/>
        </p:nvSpPr>
        <p:spPr>
          <a:xfrm>
            <a:off x="7989425" y="2468031"/>
            <a:ext cx="3375949" cy="3837877"/>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enjoyed about it</a:t>
            </a:r>
          </a:p>
          <a:p>
            <a:r>
              <a:rPr lang="en-US" dirty="0"/>
              <a:t>Automation for making tedious tasks easy</a:t>
            </a:r>
          </a:p>
          <a:p>
            <a:r>
              <a:rPr lang="en-US" dirty="0"/>
              <a:t>SQL query optimization</a:t>
            </a:r>
          </a:p>
          <a:p>
            <a:pPr marL="0" indent="0">
              <a:buNone/>
            </a:pPr>
            <a:r>
              <a:rPr lang="en-US" b="1" dirty="0"/>
              <a:t>Dislikes</a:t>
            </a:r>
          </a:p>
          <a:p>
            <a:r>
              <a:rPr lang="en-US" dirty="0"/>
              <a:t>On call rotations</a:t>
            </a:r>
          </a:p>
          <a:p>
            <a:r>
              <a:rPr lang="en-US" dirty="0"/>
              <a:t>Businesses depend on their databases being up and working: more pressure</a:t>
            </a:r>
          </a:p>
          <a:p>
            <a:r>
              <a:rPr lang="en-US" dirty="0"/>
              <a:t>Simple tasks got repetitive and boring</a:t>
            </a:r>
          </a:p>
          <a:p>
            <a:endParaRPr lang="en-US" dirty="0"/>
          </a:p>
          <a:p>
            <a:endParaRPr lang="en-US" dirty="0"/>
          </a:p>
        </p:txBody>
      </p:sp>
      <p:sp>
        <p:nvSpPr>
          <p:cNvPr id="7" name="TextBox 6">
            <a:extLst>
              <a:ext uri="{FF2B5EF4-FFF2-40B4-BE49-F238E27FC236}">
                <a16:creationId xmlns:a16="http://schemas.microsoft.com/office/drawing/2014/main" id="{780D7A7B-5F56-74F8-85F7-D7691DF80B14}"/>
              </a:ext>
            </a:extLst>
          </p:cNvPr>
          <p:cNvSpPr txBox="1"/>
          <p:nvPr/>
        </p:nvSpPr>
        <p:spPr>
          <a:xfrm>
            <a:off x="4016743" y="1508174"/>
            <a:ext cx="4158511" cy="369332"/>
          </a:xfrm>
          <a:prstGeom prst="rect">
            <a:avLst/>
          </a:prstGeom>
          <a:noFill/>
        </p:spPr>
        <p:txBody>
          <a:bodyPr wrap="none" rtlCol="0">
            <a:spAutoFit/>
          </a:bodyPr>
          <a:lstStyle/>
          <a:p>
            <a:r>
              <a:rPr lang="en-US" dirty="0">
                <a:solidFill>
                  <a:schemeClr val="bg1"/>
                </a:solidFill>
              </a:rPr>
              <a:t>AKA: Database Administrator (DBA)</a:t>
            </a:r>
          </a:p>
        </p:txBody>
      </p:sp>
      <p:sp>
        <p:nvSpPr>
          <p:cNvPr id="3" name="TextBox 2">
            <a:extLst>
              <a:ext uri="{FF2B5EF4-FFF2-40B4-BE49-F238E27FC236}">
                <a16:creationId xmlns:a16="http://schemas.microsoft.com/office/drawing/2014/main" id="{8C0ADF22-BFBC-1C27-7304-DB7C39D4E020}"/>
              </a:ext>
            </a:extLst>
          </p:cNvPr>
          <p:cNvSpPr txBox="1"/>
          <p:nvPr/>
        </p:nvSpPr>
        <p:spPr>
          <a:xfrm>
            <a:off x="660699" y="5987849"/>
            <a:ext cx="3102131" cy="646331"/>
          </a:xfrm>
          <a:prstGeom prst="rect">
            <a:avLst/>
          </a:prstGeom>
          <a:noFill/>
        </p:spPr>
        <p:txBody>
          <a:bodyPr wrap="none" rtlCol="0">
            <a:spAutoFit/>
          </a:bodyPr>
          <a:lstStyle/>
          <a:p>
            <a:r>
              <a:rPr lang="en-US" b="1" dirty="0"/>
              <a:t>Salary range: </a:t>
            </a:r>
            <a:r>
              <a:rPr lang="en-US" dirty="0"/>
              <a:t>$60k – $130k</a:t>
            </a:r>
          </a:p>
          <a:p>
            <a:r>
              <a:rPr lang="en-US" b="1" dirty="0"/>
              <a:t>Utah average:</a:t>
            </a:r>
            <a:r>
              <a:rPr lang="en-US" dirty="0"/>
              <a:t> $110k</a:t>
            </a:r>
          </a:p>
        </p:txBody>
      </p:sp>
    </p:spTree>
    <p:extLst>
      <p:ext uri="{BB962C8B-B14F-4D97-AF65-F5344CB8AC3E}">
        <p14:creationId xmlns:p14="http://schemas.microsoft.com/office/powerpoint/2010/main" val="6849189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1C645-CF8A-9C57-AA52-51DFFD037BAE}"/>
              </a:ext>
            </a:extLst>
          </p:cNvPr>
          <p:cNvSpPr>
            <a:spLocks noGrp="1"/>
          </p:cNvSpPr>
          <p:nvPr>
            <p:ph type="title"/>
          </p:nvPr>
        </p:nvSpPr>
        <p:spPr>
          <a:xfrm>
            <a:off x="4565784" y="801210"/>
            <a:ext cx="3060430" cy="706964"/>
          </a:xfrm>
        </p:spPr>
        <p:txBody>
          <a:bodyPr/>
          <a:lstStyle/>
          <a:p>
            <a:r>
              <a:rPr lang="en-US" dirty="0"/>
              <a:t>Data Analyst</a:t>
            </a:r>
          </a:p>
        </p:txBody>
      </p:sp>
      <p:sp>
        <p:nvSpPr>
          <p:cNvPr id="4" name="Content Placeholder 2">
            <a:extLst>
              <a:ext uri="{FF2B5EF4-FFF2-40B4-BE49-F238E27FC236}">
                <a16:creationId xmlns:a16="http://schemas.microsoft.com/office/drawing/2014/main" id="{249E69FE-9233-09D0-1AD6-4B4C2EABD372}"/>
              </a:ext>
            </a:extLst>
          </p:cNvPr>
          <p:cNvSpPr>
            <a:spLocks noGrp="1"/>
          </p:cNvSpPr>
          <p:nvPr>
            <p:ph idx="1"/>
          </p:nvPr>
        </p:nvSpPr>
        <p:spPr>
          <a:xfrm>
            <a:off x="4408025" y="2468032"/>
            <a:ext cx="3375949" cy="3416300"/>
          </a:xfrm>
        </p:spPr>
        <p:txBody>
          <a:bodyPr/>
          <a:lstStyle/>
          <a:p>
            <a:pPr marL="0" indent="0">
              <a:buNone/>
            </a:pPr>
            <a:r>
              <a:rPr lang="en-US" b="1" dirty="0"/>
              <a:t>Skills used/learned</a:t>
            </a:r>
          </a:p>
          <a:p>
            <a:r>
              <a:rPr lang="en-US" dirty="0"/>
              <a:t>SQL</a:t>
            </a:r>
          </a:p>
          <a:p>
            <a:r>
              <a:rPr lang="en-US" dirty="0"/>
              <a:t>Excel - VBA</a:t>
            </a:r>
          </a:p>
          <a:p>
            <a:r>
              <a:rPr lang="en-US" dirty="0"/>
              <a:t>Visualization software, e.g. SSRS, Tableau, Visual Insights, </a:t>
            </a:r>
            <a:r>
              <a:rPr lang="en-US" dirty="0" err="1"/>
              <a:t>Microstrategy</a:t>
            </a:r>
            <a:r>
              <a:rPr lang="en-US" dirty="0"/>
              <a:t>, </a:t>
            </a:r>
            <a:r>
              <a:rPr lang="en-US" dirty="0" err="1"/>
              <a:t>PowerBI</a:t>
            </a:r>
            <a:endParaRPr lang="en-US" dirty="0"/>
          </a:p>
          <a:p>
            <a:endParaRPr lang="en-US" dirty="0"/>
          </a:p>
          <a:p>
            <a:endParaRPr lang="en-US" dirty="0"/>
          </a:p>
        </p:txBody>
      </p:sp>
      <p:sp>
        <p:nvSpPr>
          <p:cNvPr id="5" name="Content Placeholder 2">
            <a:extLst>
              <a:ext uri="{FF2B5EF4-FFF2-40B4-BE49-F238E27FC236}">
                <a16:creationId xmlns:a16="http://schemas.microsoft.com/office/drawing/2014/main" id="{7B40FB55-C289-A4F6-8169-478B42D50FEE}"/>
              </a:ext>
            </a:extLst>
          </p:cNvPr>
          <p:cNvSpPr txBox="1">
            <a:spLocks/>
          </p:cNvSpPr>
          <p:nvPr/>
        </p:nvSpPr>
        <p:spPr>
          <a:xfrm>
            <a:off x="660699" y="2468032"/>
            <a:ext cx="3375949" cy="3416300"/>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did</a:t>
            </a:r>
          </a:p>
          <a:p>
            <a:r>
              <a:rPr lang="en-US" b="0" i="0" dirty="0">
                <a:effectLst/>
                <a:latin typeface="-apple-system"/>
              </a:rPr>
              <a:t>Wrote ad-hoc queries against the data warehouse to provide greater business insight for several teams</a:t>
            </a:r>
          </a:p>
          <a:p>
            <a:r>
              <a:rPr lang="en-US" b="0" i="0" dirty="0">
                <a:effectLst/>
                <a:latin typeface="-apple-system"/>
              </a:rPr>
              <a:t>Compiled key reports and metrics into dashboards and visualizations</a:t>
            </a:r>
          </a:p>
          <a:p>
            <a:r>
              <a:rPr lang="en-US" b="0" i="0" dirty="0">
                <a:effectLst/>
                <a:latin typeface="-apple-system"/>
              </a:rPr>
              <a:t>Automated several intricate manual Excel report processes</a:t>
            </a:r>
          </a:p>
        </p:txBody>
      </p:sp>
      <p:sp>
        <p:nvSpPr>
          <p:cNvPr id="6" name="Content Placeholder 2">
            <a:extLst>
              <a:ext uri="{FF2B5EF4-FFF2-40B4-BE49-F238E27FC236}">
                <a16:creationId xmlns:a16="http://schemas.microsoft.com/office/drawing/2014/main" id="{2E479A82-FFD0-B48D-2D39-BCF5F70B7905}"/>
              </a:ext>
            </a:extLst>
          </p:cNvPr>
          <p:cNvSpPr txBox="1">
            <a:spLocks/>
          </p:cNvSpPr>
          <p:nvPr/>
        </p:nvSpPr>
        <p:spPr>
          <a:xfrm>
            <a:off x="7989425" y="2468031"/>
            <a:ext cx="3375949" cy="4166149"/>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enjoyed about it</a:t>
            </a:r>
          </a:p>
          <a:p>
            <a:r>
              <a:rPr lang="en-US" dirty="0"/>
              <a:t>Complex querying</a:t>
            </a:r>
          </a:p>
          <a:p>
            <a:r>
              <a:rPr lang="en-US" dirty="0"/>
              <a:t>Data visualizations</a:t>
            </a:r>
          </a:p>
          <a:p>
            <a:r>
              <a:rPr lang="en-US" dirty="0"/>
              <a:t>Dashboard automations</a:t>
            </a:r>
          </a:p>
          <a:p>
            <a:pPr marL="0" indent="0">
              <a:buNone/>
            </a:pPr>
            <a:r>
              <a:rPr lang="en-US" b="1" dirty="0"/>
              <a:t>Dislikes</a:t>
            </a:r>
          </a:p>
          <a:p>
            <a:r>
              <a:rPr lang="en-US" dirty="0"/>
              <a:t>Not enough coding for me</a:t>
            </a:r>
          </a:p>
          <a:p>
            <a:r>
              <a:rPr lang="en-US" dirty="0"/>
              <a:t>More customer facing products</a:t>
            </a:r>
          </a:p>
        </p:txBody>
      </p:sp>
      <p:sp>
        <p:nvSpPr>
          <p:cNvPr id="7" name="TextBox 6">
            <a:extLst>
              <a:ext uri="{FF2B5EF4-FFF2-40B4-BE49-F238E27FC236}">
                <a16:creationId xmlns:a16="http://schemas.microsoft.com/office/drawing/2014/main" id="{E2CC6AD2-E4B0-8505-3FDB-1485971BC339}"/>
              </a:ext>
            </a:extLst>
          </p:cNvPr>
          <p:cNvSpPr txBox="1"/>
          <p:nvPr/>
        </p:nvSpPr>
        <p:spPr>
          <a:xfrm>
            <a:off x="4987362" y="1508174"/>
            <a:ext cx="2217274" cy="369332"/>
          </a:xfrm>
          <a:prstGeom prst="rect">
            <a:avLst/>
          </a:prstGeom>
          <a:noFill/>
        </p:spPr>
        <p:txBody>
          <a:bodyPr wrap="none" rtlCol="0">
            <a:spAutoFit/>
          </a:bodyPr>
          <a:lstStyle/>
          <a:p>
            <a:r>
              <a:rPr lang="en-US" dirty="0">
                <a:solidFill>
                  <a:schemeClr val="bg1"/>
                </a:solidFill>
              </a:rPr>
              <a:t>AKA: BI Developer</a:t>
            </a:r>
          </a:p>
        </p:txBody>
      </p:sp>
      <p:sp>
        <p:nvSpPr>
          <p:cNvPr id="3" name="TextBox 2">
            <a:extLst>
              <a:ext uri="{FF2B5EF4-FFF2-40B4-BE49-F238E27FC236}">
                <a16:creationId xmlns:a16="http://schemas.microsoft.com/office/drawing/2014/main" id="{DFFFE83C-2840-2C6D-2514-3B8566C757A4}"/>
              </a:ext>
            </a:extLst>
          </p:cNvPr>
          <p:cNvSpPr txBox="1"/>
          <p:nvPr/>
        </p:nvSpPr>
        <p:spPr>
          <a:xfrm>
            <a:off x="660699" y="5987849"/>
            <a:ext cx="3102131" cy="646331"/>
          </a:xfrm>
          <a:prstGeom prst="rect">
            <a:avLst/>
          </a:prstGeom>
          <a:noFill/>
        </p:spPr>
        <p:txBody>
          <a:bodyPr wrap="none" rtlCol="0">
            <a:spAutoFit/>
          </a:bodyPr>
          <a:lstStyle/>
          <a:p>
            <a:r>
              <a:rPr lang="en-US" b="1" dirty="0"/>
              <a:t>Salary range: </a:t>
            </a:r>
            <a:r>
              <a:rPr lang="en-US" dirty="0"/>
              <a:t>$60k – $100k</a:t>
            </a:r>
          </a:p>
          <a:p>
            <a:r>
              <a:rPr lang="en-US" b="1" dirty="0"/>
              <a:t>Utah average:</a:t>
            </a:r>
            <a:r>
              <a:rPr lang="en-US" dirty="0"/>
              <a:t> $70k</a:t>
            </a:r>
          </a:p>
        </p:txBody>
      </p:sp>
    </p:spTree>
    <p:extLst>
      <p:ext uri="{BB962C8B-B14F-4D97-AF65-F5344CB8AC3E}">
        <p14:creationId xmlns:p14="http://schemas.microsoft.com/office/powerpoint/2010/main" val="40820243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B8808-A6A5-9452-E992-7DB52517E5F5}"/>
              </a:ext>
            </a:extLst>
          </p:cNvPr>
          <p:cNvSpPr>
            <a:spLocks noGrp="1"/>
          </p:cNvSpPr>
          <p:nvPr>
            <p:ph type="title"/>
          </p:nvPr>
        </p:nvSpPr>
        <p:spPr>
          <a:xfrm>
            <a:off x="3183108" y="801210"/>
            <a:ext cx="5825777" cy="706964"/>
          </a:xfrm>
        </p:spPr>
        <p:txBody>
          <a:bodyPr/>
          <a:lstStyle/>
          <a:p>
            <a:r>
              <a:rPr lang="en-US" dirty="0"/>
              <a:t>Data Engineer (Currently)</a:t>
            </a:r>
          </a:p>
        </p:txBody>
      </p:sp>
      <p:sp>
        <p:nvSpPr>
          <p:cNvPr id="4" name="Content Placeholder 2">
            <a:extLst>
              <a:ext uri="{FF2B5EF4-FFF2-40B4-BE49-F238E27FC236}">
                <a16:creationId xmlns:a16="http://schemas.microsoft.com/office/drawing/2014/main" id="{4085F79B-503E-B370-337E-A5B1CE211709}"/>
              </a:ext>
            </a:extLst>
          </p:cNvPr>
          <p:cNvSpPr>
            <a:spLocks noGrp="1"/>
          </p:cNvSpPr>
          <p:nvPr>
            <p:ph idx="1"/>
          </p:nvPr>
        </p:nvSpPr>
        <p:spPr>
          <a:xfrm>
            <a:off x="4408025" y="2468032"/>
            <a:ext cx="3375949" cy="3416300"/>
          </a:xfrm>
        </p:spPr>
        <p:txBody>
          <a:bodyPr/>
          <a:lstStyle/>
          <a:p>
            <a:pPr marL="0" indent="0">
              <a:buNone/>
            </a:pPr>
            <a:r>
              <a:rPr lang="en-US" b="1" dirty="0"/>
              <a:t>Skills used/learned</a:t>
            </a:r>
          </a:p>
          <a:p>
            <a:r>
              <a:rPr lang="en-US" dirty="0"/>
              <a:t>SQL</a:t>
            </a:r>
          </a:p>
          <a:p>
            <a:r>
              <a:rPr lang="en-US" dirty="0"/>
              <a:t>Python</a:t>
            </a:r>
          </a:p>
          <a:p>
            <a:r>
              <a:rPr lang="en-US" dirty="0"/>
              <a:t>AWS – RDS, Redshift</a:t>
            </a:r>
          </a:p>
          <a:p>
            <a:r>
              <a:rPr lang="en-US" dirty="0" err="1"/>
              <a:t>MariaDb</a:t>
            </a:r>
            <a:endParaRPr lang="en-US" dirty="0"/>
          </a:p>
          <a:p>
            <a:r>
              <a:rPr lang="en-US" dirty="0"/>
              <a:t>MySQL</a:t>
            </a:r>
          </a:p>
          <a:p>
            <a:r>
              <a:rPr lang="en-US" dirty="0"/>
              <a:t>Airflow</a:t>
            </a:r>
          </a:p>
          <a:p>
            <a:r>
              <a:rPr lang="en-US" dirty="0"/>
              <a:t>SSIS</a:t>
            </a:r>
          </a:p>
          <a:p>
            <a:endParaRPr lang="en-US" dirty="0"/>
          </a:p>
        </p:txBody>
      </p:sp>
      <p:sp>
        <p:nvSpPr>
          <p:cNvPr id="5" name="Content Placeholder 2">
            <a:extLst>
              <a:ext uri="{FF2B5EF4-FFF2-40B4-BE49-F238E27FC236}">
                <a16:creationId xmlns:a16="http://schemas.microsoft.com/office/drawing/2014/main" id="{871E1607-3955-1DB6-AA14-8D5FF069117C}"/>
              </a:ext>
            </a:extLst>
          </p:cNvPr>
          <p:cNvSpPr txBox="1">
            <a:spLocks/>
          </p:cNvSpPr>
          <p:nvPr/>
        </p:nvSpPr>
        <p:spPr>
          <a:xfrm>
            <a:off x="660699" y="2468032"/>
            <a:ext cx="3375949" cy="34163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did/do</a:t>
            </a:r>
          </a:p>
          <a:p>
            <a:r>
              <a:rPr lang="en-US" b="0" i="0" dirty="0">
                <a:effectLst/>
                <a:latin typeface="-apple-system"/>
              </a:rPr>
              <a:t>Developed database architecture of new data warehouse</a:t>
            </a:r>
          </a:p>
          <a:p>
            <a:r>
              <a:rPr lang="en-US" dirty="0">
                <a:latin typeface="-apple-system"/>
              </a:rPr>
              <a:t>Migrated and optimized old objects and reports into the new data warehouse</a:t>
            </a:r>
          </a:p>
          <a:p>
            <a:r>
              <a:rPr lang="en-US" b="0" i="0" dirty="0">
                <a:effectLst/>
                <a:latin typeface="-apple-system"/>
              </a:rPr>
              <a:t>Create new </a:t>
            </a:r>
            <a:r>
              <a:rPr lang="en-US" dirty="0">
                <a:latin typeface="-apple-system"/>
              </a:rPr>
              <a:t>database objects/processes to combine data from multiple sources to give greater business insight</a:t>
            </a:r>
          </a:p>
        </p:txBody>
      </p:sp>
      <p:sp>
        <p:nvSpPr>
          <p:cNvPr id="6" name="Content Placeholder 2">
            <a:extLst>
              <a:ext uri="{FF2B5EF4-FFF2-40B4-BE49-F238E27FC236}">
                <a16:creationId xmlns:a16="http://schemas.microsoft.com/office/drawing/2014/main" id="{7922FA2B-471F-9929-52A3-DBEBD28EC568}"/>
              </a:ext>
            </a:extLst>
          </p:cNvPr>
          <p:cNvSpPr txBox="1">
            <a:spLocks/>
          </p:cNvSpPr>
          <p:nvPr/>
        </p:nvSpPr>
        <p:spPr>
          <a:xfrm>
            <a:off x="7989425" y="2468031"/>
            <a:ext cx="3375949" cy="3656723"/>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What I enjoy about it</a:t>
            </a:r>
          </a:p>
          <a:p>
            <a:r>
              <a:rPr lang="en-US" dirty="0"/>
              <a:t>Creating data pipelines</a:t>
            </a:r>
          </a:p>
          <a:p>
            <a:r>
              <a:rPr lang="en-US" dirty="0"/>
              <a:t>Combining data from all over</a:t>
            </a:r>
          </a:p>
          <a:p>
            <a:r>
              <a:rPr lang="en-US" dirty="0"/>
              <a:t>Using cloud technologies</a:t>
            </a:r>
          </a:p>
          <a:p>
            <a:pPr marL="0" indent="0">
              <a:buNone/>
            </a:pPr>
            <a:r>
              <a:rPr lang="en-US" b="1" dirty="0"/>
              <a:t>Dislikes</a:t>
            </a:r>
          </a:p>
          <a:p>
            <a:r>
              <a:rPr lang="en-US" dirty="0"/>
              <a:t>Troubleshooting broken things (especially when they’re mine)</a:t>
            </a:r>
          </a:p>
          <a:p>
            <a:r>
              <a:rPr lang="en-US" dirty="0"/>
              <a:t>Tribal knowledge learning curve</a:t>
            </a:r>
          </a:p>
        </p:txBody>
      </p:sp>
      <p:sp>
        <p:nvSpPr>
          <p:cNvPr id="8" name="TextBox 7">
            <a:extLst>
              <a:ext uri="{FF2B5EF4-FFF2-40B4-BE49-F238E27FC236}">
                <a16:creationId xmlns:a16="http://schemas.microsoft.com/office/drawing/2014/main" id="{0B97180D-B048-2695-F024-E855D76E4E9B}"/>
              </a:ext>
            </a:extLst>
          </p:cNvPr>
          <p:cNvSpPr txBox="1"/>
          <p:nvPr/>
        </p:nvSpPr>
        <p:spPr>
          <a:xfrm>
            <a:off x="4916027" y="1508174"/>
            <a:ext cx="2359941" cy="369332"/>
          </a:xfrm>
          <a:prstGeom prst="rect">
            <a:avLst/>
          </a:prstGeom>
          <a:noFill/>
        </p:spPr>
        <p:txBody>
          <a:bodyPr wrap="none" rtlCol="0">
            <a:spAutoFit/>
          </a:bodyPr>
          <a:lstStyle/>
          <a:p>
            <a:r>
              <a:rPr lang="en-US" dirty="0">
                <a:solidFill>
                  <a:schemeClr val="bg1"/>
                </a:solidFill>
              </a:rPr>
              <a:t>AKA: ETL Developer</a:t>
            </a:r>
          </a:p>
        </p:txBody>
      </p:sp>
      <p:sp>
        <p:nvSpPr>
          <p:cNvPr id="7" name="TextBox 6">
            <a:extLst>
              <a:ext uri="{FF2B5EF4-FFF2-40B4-BE49-F238E27FC236}">
                <a16:creationId xmlns:a16="http://schemas.microsoft.com/office/drawing/2014/main" id="{A7F2B4E2-86E7-032E-FC72-E9A91856974A}"/>
              </a:ext>
            </a:extLst>
          </p:cNvPr>
          <p:cNvSpPr txBox="1"/>
          <p:nvPr/>
        </p:nvSpPr>
        <p:spPr>
          <a:xfrm>
            <a:off x="660699" y="5987849"/>
            <a:ext cx="3102131" cy="646331"/>
          </a:xfrm>
          <a:prstGeom prst="rect">
            <a:avLst/>
          </a:prstGeom>
          <a:noFill/>
        </p:spPr>
        <p:txBody>
          <a:bodyPr wrap="none" rtlCol="0">
            <a:spAutoFit/>
          </a:bodyPr>
          <a:lstStyle/>
          <a:p>
            <a:r>
              <a:rPr lang="en-US" b="1" dirty="0"/>
              <a:t>Salary range: </a:t>
            </a:r>
            <a:r>
              <a:rPr lang="en-US" dirty="0"/>
              <a:t>$85k – $200k</a:t>
            </a:r>
          </a:p>
          <a:p>
            <a:r>
              <a:rPr lang="en-US" b="1" dirty="0"/>
              <a:t>Utah average:</a:t>
            </a:r>
            <a:r>
              <a:rPr lang="en-US" dirty="0"/>
              <a:t> $100k</a:t>
            </a:r>
          </a:p>
        </p:txBody>
      </p:sp>
    </p:spTree>
    <p:extLst>
      <p:ext uri="{BB962C8B-B14F-4D97-AF65-F5344CB8AC3E}">
        <p14:creationId xmlns:p14="http://schemas.microsoft.com/office/powerpoint/2010/main" val="31894176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FC1DE-D150-00A9-7FFF-328FA37951DE}"/>
              </a:ext>
            </a:extLst>
          </p:cNvPr>
          <p:cNvSpPr>
            <a:spLocks noGrp="1"/>
          </p:cNvSpPr>
          <p:nvPr>
            <p:ph type="title"/>
          </p:nvPr>
        </p:nvSpPr>
        <p:spPr>
          <a:xfrm>
            <a:off x="2615885" y="918804"/>
            <a:ext cx="6960228" cy="706964"/>
          </a:xfrm>
        </p:spPr>
        <p:txBody>
          <a:bodyPr/>
          <a:lstStyle/>
          <a:p>
            <a:r>
              <a:rPr lang="en-US" dirty="0"/>
              <a:t>Other Related Careers in Data</a:t>
            </a:r>
          </a:p>
        </p:txBody>
      </p:sp>
      <p:sp>
        <p:nvSpPr>
          <p:cNvPr id="7" name="Content Placeholder 2">
            <a:extLst>
              <a:ext uri="{FF2B5EF4-FFF2-40B4-BE49-F238E27FC236}">
                <a16:creationId xmlns:a16="http://schemas.microsoft.com/office/drawing/2014/main" id="{BCEE33CC-772D-3F0F-F69A-9DC17AE5A82E}"/>
              </a:ext>
            </a:extLst>
          </p:cNvPr>
          <p:cNvSpPr txBox="1">
            <a:spLocks/>
          </p:cNvSpPr>
          <p:nvPr/>
        </p:nvSpPr>
        <p:spPr>
          <a:xfrm>
            <a:off x="4408025" y="2468032"/>
            <a:ext cx="3375949" cy="34163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AI Engineer</a:t>
            </a:r>
          </a:p>
          <a:p>
            <a:r>
              <a:rPr lang="en-US" dirty="0"/>
              <a:t>The Artificial Intelligence Engineer is an IT expert whose mission is to develop intelligent algorithms capable of learning, analyzing and predicting future events. Their role is to create machines capable of reasoning like the human brain.</a:t>
            </a:r>
          </a:p>
        </p:txBody>
      </p:sp>
      <p:sp>
        <p:nvSpPr>
          <p:cNvPr id="8" name="Content Placeholder 2">
            <a:extLst>
              <a:ext uri="{FF2B5EF4-FFF2-40B4-BE49-F238E27FC236}">
                <a16:creationId xmlns:a16="http://schemas.microsoft.com/office/drawing/2014/main" id="{2CE0D0CE-FC9B-D19C-DAFA-514714E23E05}"/>
              </a:ext>
            </a:extLst>
          </p:cNvPr>
          <p:cNvSpPr txBox="1">
            <a:spLocks/>
          </p:cNvSpPr>
          <p:nvPr/>
        </p:nvSpPr>
        <p:spPr>
          <a:xfrm>
            <a:off x="660699" y="2468032"/>
            <a:ext cx="3375949" cy="3416300"/>
          </a:xfrm>
          <a:prstGeom prst="rect">
            <a:avLst/>
          </a:prstGeom>
        </p:spPr>
        <p:txBody>
          <a:bodyPr vert="horz" lIns="91440" tIns="45720" rIns="91440" bIns="45720" rtlCol="0">
            <a:normAutofit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Data Scientist</a:t>
            </a:r>
          </a:p>
          <a:p>
            <a:r>
              <a:rPr lang="en-US" dirty="0"/>
              <a:t>Data science is an interdisciplinary academic field that uses statistics, scientific computing, scientific methods, processes, algorithms and systems to extract or extrapolate knowledge and insights from noisy, structured, and unstructured data.</a:t>
            </a:r>
          </a:p>
        </p:txBody>
      </p:sp>
      <p:sp>
        <p:nvSpPr>
          <p:cNvPr id="9" name="Content Placeholder 2">
            <a:extLst>
              <a:ext uri="{FF2B5EF4-FFF2-40B4-BE49-F238E27FC236}">
                <a16:creationId xmlns:a16="http://schemas.microsoft.com/office/drawing/2014/main" id="{95A9FE2A-E1DD-A8D5-DDBE-E2926FFD4F0D}"/>
              </a:ext>
            </a:extLst>
          </p:cNvPr>
          <p:cNvSpPr txBox="1">
            <a:spLocks/>
          </p:cNvSpPr>
          <p:nvPr/>
        </p:nvSpPr>
        <p:spPr>
          <a:xfrm>
            <a:off x="7989425" y="2468032"/>
            <a:ext cx="3375949" cy="3416300"/>
          </a:xfrm>
          <a:prstGeom prst="rect">
            <a:avLst/>
          </a:prstGeom>
        </p:spPr>
        <p:txBody>
          <a:bodyPr vert="horz" lIns="91440" tIns="45720" rIns="91440" bIns="45720" rtlCol="0">
            <a:normAutofit fontScale="92500" lnSpcReduction="1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pPr marL="0" indent="0">
              <a:buFont typeface="Wingdings 3" charset="2"/>
              <a:buNone/>
            </a:pPr>
            <a:r>
              <a:rPr lang="en-US" b="1" dirty="0"/>
              <a:t>Architect</a:t>
            </a:r>
          </a:p>
          <a:p>
            <a:r>
              <a:rPr lang="en-US" dirty="0"/>
              <a:t>Responsibilities include designing the structure of new technology systems and overseeing program implementation. Tech architects work alongside enterprise architects and other IT roles to deliver technical solutions while managing large teams of developers and IT specialists.</a:t>
            </a:r>
          </a:p>
        </p:txBody>
      </p:sp>
      <p:sp>
        <p:nvSpPr>
          <p:cNvPr id="12" name="TextBox 11">
            <a:extLst>
              <a:ext uri="{FF2B5EF4-FFF2-40B4-BE49-F238E27FC236}">
                <a16:creationId xmlns:a16="http://schemas.microsoft.com/office/drawing/2014/main" id="{62F017BF-78F1-5D63-6692-BF1C1556EAF5}"/>
              </a:ext>
            </a:extLst>
          </p:cNvPr>
          <p:cNvSpPr txBox="1"/>
          <p:nvPr/>
        </p:nvSpPr>
        <p:spPr>
          <a:xfrm>
            <a:off x="5193792" y="6089904"/>
            <a:ext cx="6332183" cy="369332"/>
          </a:xfrm>
          <a:prstGeom prst="rect">
            <a:avLst/>
          </a:prstGeom>
          <a:noFill/>
        </p:spPr>
        <p:txBody>
          <a:bodyPr wrap="none" rtlCol="0">
            <a:spAutoFit/>
          </a:bodyPr>
          <a:lstStyle/>
          <a:p>
            <a:r>
              <a:rPr lang="en-US" dirty="0"/>
              <a:t>Also: Management, Security, Product/Project Manager</a:t>
            </a:r>
          </a:p>
        </p:txBody>
      </p:sp>
      <p:sp>
        <p:nvSpPr>
          <p:cNvPr id="3" name="TextBox 2">
            <a:extLst>
              <a:ext uri="{FF2B5EF4-FFF2-40B4-BE49-F238E27FC236}">
                <a16:creationId xmlns:a16="http://schemas.microsoft.com/office/drawing/2014/main" id="{B1DA00AD-25EA-2778-3EC7-F4E6256F0166}"/>
              </a:ext>
            </a:extLst>
          </p:cNvPr>
          <p:cNvSpPr txBox="1"/>
          <p:nvPr/>
        </p:nvSpPr>
        <p:spPr>
          <a:xfrm>
            <a:off x="660699" y="6089904"/>
            <a:ext cx="3055645" cy="369332"/>
          </a:xfrm>
          <a:prstGeom prst="rect">
            <a:avLst/>
          </a:prstGeom>
          <a:noFill/>
        </p:spPr>
        <p:txBody>
          <a:bodyPr wrap="none" rtlCol="0">
            <a:spAutoFit/>
          </a:bodyPr>
          <a:lstStyle/>
          <a:p>
            <a:r>
              <a:rPr lang="en-US" b="1" dirty="0"/>
              <a:t>Salaries upwards of $200k</a:t>
            </a:r>
          </a:p>
        </p:txBody>
      </p:sp>
    </p:spTree>
    <p:extLst>
      <p:ext uri="{BB962C8B-B14F-4D97-AF65-F5344CB8AC3E}">
        <p14:creationId xmlns:p14="http://schemas.microsoft.com/office/powerpoint/2010/main" val="24985599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AFDEC-6F88-58A0-2D13-FB3B854CDB62}"/>
              </a:ext>
            </a:extLst>
          </p:cNvPr>
          <p:cNvSpPr>
            <a:spLocks noGrp="1"/>
          </p:cNvSpPr>
          <p:nvPr>
            <p:ph type="title"/>
          </p:nvPr>
        </p:nvSpPr>
        <p:spPr>
          <a:xfrm>
            <a:off x="2558677" y="913283"/>
            <a:ext cx="7074646" cy="706964"/>
          </a:xfrm>
        </p:spPr>
        <p:txBody>
          <a:bodyPr/>
          <a:lstStyle/>
          <a:p>
            <a:r>
              <a:rPr lang="en-US" dirty="0"/>
              <a:t>How to Get Into a Data Career</a:t>
            </a:r>
          </a:p>
        </p:txBody>
      </p:sp>
      <p:sp>
        <p:nvSpPr>
          <p:cNvPr id="3" name="Content Placeholder 2">
            <a:extLst>
              <a:ext uri="{FF2B5EF4-FFF2-40B4-BE49-F238E27FC236}">
                <a16:creationId xmlns:a16="http://schemas.microsoft.com/office/drawing/2014/main" id="{A3646C61-C492-6F88-09DE-69BAF1E96A15}"/>
              </a:ext>
            </a:extLst>
          </p:cNvPr>
          <p:cNvSpPr>
            <a:spLocks noGrp="1"/>
          </p:cNvSpPr>
          <p:nvPr>
            <p:ph idx="1"/>
          </p:nvPr>
        </p:nvSpPr>
        <p:spPr>
          <a:xfrm>
            <a:off x="715007" y="2379213"/>
            <a:ext cx="6108488" cy="4202741"/>
          </a:xfrm>
        </p:spPr>
        <p:txBody>
          <a:bodyPr>
            <a:normAutofit fontScale="85000" lnSpcReduction="20000"/>
          </a:bodyPr>
          <a:lstStyle/>
          <a:p>
            <a:r>
              <a:rPr lang="en-US" dirty="0"/>
              <a:t>College degrees: STEM fields preferable but not necessary</a:t>
            </a:r>
          </a:p>
          <a:p>
            <a:r>
              <a:rPr lang="en-US" dirty="0"/>
              <a:t>Certificates:</a:t>
            </a:r>
          </a:p>
          <a:p>
            <a:pPr lvl="1"/>
            <a:r>
              <a:rPr lang="en-US" dirty="0"/>
              <a:t>SAS Certified Data Scientist</a:t>
            </a:r>
          </a:p>
          <a:p>
            <a:pPr lvl="1"/>
            <a:r>
              <a:rPr lang="en-US" dirty="0"/>
              <a:t>Certified Analytics Professional (CAP)</a:t>
            </a:r>
          </a:p>
          <a:p>
            <a:pPr lvl="1"/>
            <a:r>
              <a:rPr lang="en-US" dirty="0"/>
              <a:t>Data Science Council of America (DASCA) Principal Data Scientist (PDS)</a:t>
            </a:r>
          </a:p>
          <a:p>
            <a:pPr lvl="1"/>
            <a:r>
              <a:rPr lang="en-US" dirty="0"/>
              <a:t>IBM Data Science Professional Certificate</a:t>
            </a:r>
          </a:p>
          <a:p>
            <a:pPr lvl="1"/>
            <a:r>
              <a:rPr lang="en-US" dirty="0"/>
              <a:t>Microsoft Certified: Azure AI Fundamentals</a:t>
            </a:r>
          </a:p>
          <a:p>
            <a:pPr lvl="1"/>
            <a:r>
              <a:rPr lang="en-US" dirty="0"/>
              <a:t>Microsoft Certified: Azure Data Scientist Associate</a:t>
            </a:r>
          </a:p>
          <a:p>
            <a:pPr lvl="1"/>
            <a:r>
              <a:rPr lang="en-US" dirty="0"/>
              <a:t>Amazon Web Services (AWS) Certified Data Analytics – Specialty</a:t>
            </a:r>
          </a:p>
          <a:p>
            <a:pPr lvl="1"/>
            <a:r>
              <a:rPr lang="en-US" dirty="0"/>
              <a:t>Data Science Council of America (DASCA) Senior Big Data Engineer</a:t>
            </a:r>
          </a:p>
          <a:p>
            <a:pPr lvl="1"/>
            <a:r>
              <a:rPr lang="en-US" dirty="0"/>
              <a:t>Google Professional Data Engineer</a:t>
            </a:r>
          </a:p>
          <a:p>
            <a:pPr lvl="1"/>
            <a:r>
              <a:rPr lang="en-US" dirty="0"/>
              <a:t>SAS Certified Data Integration Developer</a:t>
            </a:r>
          </a:p>
        </p:txBody>
      </p:sp>
      <p:sp>
        <p:nvSpPr>
          <p:cNvPr id="6" name="Content Placeholder 2">
            <a:extLst>
              <a:ext uri="{FF2B5EF4-FFF2-40B4-BE49-F238E27FC236}">
                <a16:creationId xmlns:a16="http://schemas.microsoft.com/office/drawing/2014/main" id="{EC213CE2-C0E6-C871-BD2C-443AA51CEDF4}"/>
              </a:ext>
            </a:extLst>
          </p:cNvPr>
          <p:cNvSpPr txBox="1">
            <a:spLocks/>
          </p:cNvSpPr>
          <p:nvPr/>
        </p:nvSpPr>
        <p:spPr>
          <a:xfrm>
            <a:off x="6932762" y="2379212"/>
            <a:ext cx="4738778" cy="4202741"/>
          </a:xfrm>
          <a:prstGeom prst="rect">
            <a:avLst/>
          </a:prstGeom>
        </p:spPr>
        <p:txBody>
          <a:bodyPr vert="horz" lIns="91440" tIns="45720" rIns="91440" bIns="45720" rtlCol="0">
            <a:normAutofit fontScale="92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dirty="0"/>
              <a:t>Online learning resources/bootcamps:</a:t>
            </a:r>
          </a:p>
          <a:p>
            <a:pPr lvl="1"/>
            <a:r>
              <a:rPr lang="en-US" dirty="0" err="1"/>
              <a:t>Youtube</a:t>
            </a:r>
            <a:endParaRPr lang="en-US" dirty="0"/>
          </a:p>
          <a:p>
            <a:pPr lvl="1"/>
            <a:r>
              <a:rPr lang="en-US" dirty="0"/>
              <a:t>Pluralsight</a:t>
            </a:r>
          </a:p>
          <a:p>
            <a:pPr lvl="1"/>
            <a:r>
              <a:rPr lang="en-US" dirty="0" err="1"/>
              <a:t>Datacamp</a:t>
            </a:r>
            <a:endParaRPr lang="en-US" dirty="0"/>
          </a:p>
          <a:p>
            <a:pPr lvl="1"/>
            <a:r>
              <a:rPr lang="en-US" dirty="0" err="1"/>
              <a:t>SQLBolt</a:t>
            </a:r>
            <a:endParaRPr lang="en-US" dirty="0"/>
          </a:p>
          <a:p>
            <a:pPr lvl="1"/>
            <a:r>
              <a:rPr lang="en-US" dirty="0"/>
              <a:t>Kaggle</a:t>
            </a:r>
          </a:p>
          <a:p>
            <a:pPr lvl="1"/>
            <a:r>
              <a:rPr lang="en-US" dirty="0" err="1"/>
              <a:t>Cloudacademy.com</a:t>
            </a:r>
            <a:endParaRPr lang="en-US" dirty="0"/>
          </a:p>
          <a:p>
            <a:pPr lvl="1"/>
            <a:r>
              <a:rPr lang="en-US" dirty="0"/>
              <a:t>AWS/Azure/GCP cloud training resources</a:t>
            </a:r>
          </a:p>
          <a:p>
            <a:r>
              <a:rPr lang="en-US" dirty="0"/>
              <a:t>Free play - </a:t>
            </a:r>
            <a:r>
              <a:rPr lang="en-US" dirty="0" err="1"/>
              <a:t>Github</a:t>
            </a:r>
            <a:endParaRPr lang="en-US" dirty="0"/>
          </a:p>
          <a:p>
            <a:r>
              <a:rPr lang="en-US" dirty="0"/>
              <a:t>NETWORKING! Look for mentors/advocates</a:t>
            </a:r>
          </a:p>
          <a:p>
            <a:r>
              <a:rPr lang="en-US" dirty="0"/>
              <a:t>More info: </a:t>
            </a:r>
            <a:r>
              <a:rPr lang="en-US" dirty="0">
                <a:hlinkClick r:id="rId2"/>
              </a:rPr>
              <a:t>https://www.bls.gov/ooh/computer-and-information-technology/home.htm</a:t>
            </a:r>
            <a:endParaRPr lang="en-US" dirty="0"/>
          </a:p>
        </p:txBody>
      </p:sp>
    </p:spTree>
    <p:extLst>
      <p:ext uri="{BB962C8B-B14F-4D97-AF65-F5344CB8AC3E}">
        <p14:creationId xmlns:p14="http://schemas.microsoft.com/office/powerpoint/2010/main" val="388317363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{80AA3960-ED5F-D745-BA1A-E20D39C5D12E}tf10001076</Template>
  <TotalTime>7399</TotalTime>
  <Words>760</Words>
  <Application>Microsoft Macintosh PowerPoint</Application>
  <PresentationFormat>Widescreen</PresentationFormat>
  <Paragraphs>128</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-apple-system</vt:lpstr>
      <vt:lpstr>Arial</vt:lpstr>
      <vt:lpstr>Century Gothic</vt:lpstr>
      <vt:lpstr>Wingdings 3</vt:lpstr>
      <vt:lpstr>Ion Boardroom</vt:lpstr>
      <vt:lpstr>The Magical World of Data</vt:lpstr>
      <vt:lpstr>Hello! I’m Mary Welsh</vt:lpstr>
      <vt:lpstr>My Career Path Timeline</vt:lpstr>
      <vt:lpstr>Web Developer</vt:lpstr>
      <vt:lpstr>Database Engineer (DBE)</vt:lpstr>
      <vt:lpstr>Data Analyst</vt:lpstr>
      <vt:lpstr>Data Engineer (Currently)</vt:lpstr>
      <vt:lpstr>Other Related Careers in Data</vt:lpstr>
      <vt:lpstr>How to Get Into a Data Career</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Magical World of Data/Databases</dc:title>
  <dc:creator>Mary Welsh</dc:creator>
  <cp:lastModifiedBy>Mary Welsh</cp:lastModifiedBy>
  <cp:revision>24</cp:revision>
  <dcterms:created xsi:type="dcterms:W3CDTF">2024-01-12T19:59:05Z</dcterms:created>
  <dcterms:modified xsi:type="dcterms:W3CDTF">2024-02-13T03:51:23Z</dcterms:modified>
</cp:coreProperties>
</file>

<file path=docProps/thumbnail.jpeg>
</file>